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64" r:id="rId11"/>
    <p:sldId id="265" r:id="rId12"/>
    <p:sldId id="276" r:id="rId13"/>
    <p:sldId id="266" r:id="rId14"/>
    <p:sldId id="267" r:id="rId15"/>
    <p:sldId id="268" r:id="rId16"/>
    <p:sldId id="273" r:id="rId17"/>
    <p:sldId id="274" r:id="rId18"/>
    <p:sldId id="275" r:id="rId19"/>
    <p:sldId id="272" r:id="rId20"/>
    <p:sldId id="271" r:id="rId21"/>
    <p:sldId id="270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DA5C901-0C7A-4EAC-9A6C-DA15777E094B}" type="datetimeFigureOut">
              <a:rPr lang="en-GB" smtClean="0"/>
              <a:pPr/>
              <a:t>01/02/2011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DCCDEF-B1F3-4447-898F-3ED60481F53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PH 508: Spacecraft systems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Thermal balance and control.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to stay cool?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Want as high an </a:t>
            </a:r>
            <a:r>
              <a:rPr lang="en-GB" dirty="0" err="1" smtClean="0"/>
              <a:t>albedo</a:t>
            </a:r>
            <a:r>
              <a:rPr lang="en-GB" dirty="0" smtClean="0"/>
              <a:t> as possible to reflect incident radiation</a:t>
            </a:r>
          </a:p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Want as low an </a:t>
            </a:r>
            <a:r>
              <a:rPr lang="en-GB" dirty="0" err="1" smtClean="0"/>
              <a:t>absorptance</a:t>
            </a:r>
            <a:r>
              <a:rPr lang="en-GB" dirty="0" smtClean="0"/>
              <a:t> as possible</a:t>
            </a:r>
          </a:p>
          <a:p>
            <a:pPr lvl="1">
              <a:buNone/>
            </a:pPr>
            <a:endParaRPr lang="en-GB" dirty="0" smtClean="0"/>
          </a:p>
          <a:p>
            <a:pPr lvl="1"/>
            <a:r>
              <a:rPr lang="en-GB" dirty="0" smtClean="0"/>
              <a:t>Want high emissivity to radiate any heat away as efficiently as possible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control:IX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Balance equation for Spacecraft equilibrium temperature is thus constructed: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Heat radiated from space = </a:t>
            </a:r>
          </a:p>
          <a:p>
            <a:pPr>
              <a:buNone/>
            </a:pPr>
            <a:r>
              <a:rPr lang="en-GB" dirty="0" smtClean="0"/>
              <a:t>	Direct solar input + reflected solar input +Heat radiated from Earth (or nearby body) </a:t>
            </a:r>
          </a:p>
          <a:p>
            <a:pPr>
              <a:buNone/>
            </a:pPr>
            <a:r>
              <a:rPr lang="en-GB" dirty="0" smtClean="0"/>
              <a:t>		+Internal heat generation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We will start to quantify these in a minute...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0453" y="1481138"/>
            <a:ext cx="650309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control:XI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Heat radiated into space, J, from our Spacecraft. Assume:</a:t>
            </a:r>
          </a:p>
          <a:p>
            <a:pPr lvl="1"/>
            <a:r>
              <a:rPr lang="en-GB" dirty="0" smtClean="0"/>
              <a:t>Spacecraft is at a temperature, T, and radiates like a blackbody (</a:t>
            </a:r>
            <a:r>
              <a:rPr lang="el-GR" dirty="0" smtClean="0"/>
              <a:t>σ</a:t>
            </a:r>
            <a:r>
              <a:rPr lang="en-GB" dirty="0" smtClean="0"/>
              <a:t>T</a:t>
            </a:r>
            <a:r>
              <a:rPr lang="en-GB" baseline="30000" dirty="0" smtClean="0"/>
              <a:t>4</a:t>
            </a:r>
            <a:r>
              <a:rPr lang="en-GB" dirty="0" smtClean="0"/>
              <a:t> W m</a:t>
            </a:r>
            <a:r>
              <a:rPr lang="en-GB" baseline="30000" dirty="0" smtClean="0"/>
              <a:t>-2</a:t>
            </a:r>
            <a:r>
              <a:rPr lang="en-GB" dirty="0" smtClean="0"/>
              <a:t> , </a:t>
            </a:r>
            <a:r>
              <a:rPr lang="el-GR" dirty="0" smtClean="0"/>
              <a:t>σ</a:t>
            </a:r>
            <a:r>
              <a:rPr lang="en-GB" dirty="0" smtClean="0"/>
              <a:t> = Stefan’s constant = 5.670 x 10</a:t>
            </a:r>
            <a:r>
              <a:rPr lang="en-GB" baseline="30000" dirty="0" smtClean="0"/>
              <a:t>-8</a:t>
            </a:r>
            <a:r>
              <a:rPr lang="en-GB" dirty="0" smtClean="0"/>
              <a:t> J s</a:t>
            </a:r>
            <a:r>
              <a:rPr lang="en-GB" baseline="30000" dirty="0" smtClean="0"/>
              <a:t>-1</a:t>
            </a:r>
            <a:r>
              <a:rPr lang="en-GB" dirty="0" smtClean="0"/>
              <a:t> m</a:t>
            </a:r>
            <a:r>
              <a:rPr lang="en-GB" baseline="30000" dirty="0" smtClean="0"/>
              <a:t>-2</a:t>
            </a:r>
            <a:r>
              <a:rPr lang="en-GB" dirty="0" smtClean="0"/>
              <a:t> K</a:t>
            </a:r>
            <a:r>
              <a:rPr lang="en-GB" baseline="30000" dirty="0" smtClean="0"/>
              <a:t>-4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It radiates from it’s entire surface area, A</a:t>
            </a:r>
            <a:r>
              <a:rPr lang="en-GB" baseline="-25000" dirty="0" smtClean="0"/>
              <a:t>SC</a:t>
            </a:r>
            <a:r>
              <a:rPr lang="en-GB" dirty="0" smtClean="0"/>
              <a:t> – we will ignore the small effect of </a:t>
            </a:r>
            <a:r>
              <a:rPr lang="en-GB" dirty="0" err="1" smtClean="0"/>
              <a:t>reabsorption</a:t>
            </a:r>
            <a:r>
              <a:rPr lang="en-GB" dirty="0" smtClean="0"/>
              <a:t> of radiation as our Spacecraft is probably not a regular solid.</a:t>
            </a:r>
          </a:p>
          <a:p>
            <a:pPr lvl="1"/>
            <a:r>
              <a:rPr lang="en-GB" dirty="0" smtClean="0"/>
              <a:t>Has an emissivity of </a:t>
            </a:r>
            <a:r>
              <a:rPr lang="el-GR" dirty="0" smtClean="0"/>
              <a:t>ε</a:t>
            </a:r>
            <a:r>
              <a:rPr lang="en-GB" dirty="0" smtClean="0"/>
              <a:t>.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dirty="0" smtClean="0"/>
              <a:t>Therefore:</a:t>
            </a:r>
          </a:p>
          <a:p>
            <a:pPr lvl="1">
              <a:buNone/>
            </a:pPr>
            <a:r>
              <a:rPr lang="en-GB" dirty="0" smtClean="0"/>
              <a:t>				J = A</a:t>
            </a:r>
            <a:r>
              <a:rPr lang="en-GB" baseline="-25000" dirty="0" smtClean="0"/>
              <a:t>SC</a:t>
            </a:r>
            <a:r>
              <a:rPr lang="el-GR" dirty="0" smtClean="0"/>
              <a:t>εσ</a:t>
            </a:r>
            <a:r>
              <a:rPr lang="en-GB" dirty="0" smtClean="0"/>
              <a:t> T</a:t>
            </a:r>
            <a:r>
              <a:rPr lang="en-GB" baseline="30000" dirty="0" smtClean="0"/>
              <a:t>4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control:XII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Now we start to quantify the other components.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Direct solar input, need:</a:t>
            </a:r>
          </a:p>
          <a:p>
            <a:pPr lvl="1"/>
            <a:r>
              <a:rPr lang="en-GB" dirty="0" smtClean="0"/>
              <a:t>J</a:t>
            </a:r>
            <a:r>
              <a:rPr lang="en-GB" baseline="-25000" dirty="0" smtClean="0"/>
              <a:t>S</a:t>
            </a:r>
            <a:r>
              <a:rPr lang="en-GB" dirty="0" smtClean="0"/>
              <a:t>, the solar radiation intensity (</a:t>
            </a:r>
            <a:r>
              <a:rPr lang="en-GB" dirty="0" err="1" smtClean="0"/>
              <a:t>ie</a:t>
            </a:r>
            <a:r>
              <a:rPr lang="en-GB" dirty="0" smtClean="0"/>
              <a:t>., the solar constant at 1 AU for our Earth orbiting spacecraft).</a:t>
            </a:r>
          </a:p>
          <a:p>
            <a:pPr lvl="1"/>
            <a:r>
              <a:rPr lang="en-GB" dirty="0" smtClean="0"/>
              <a:t>A’</a:t>
            </a:r>
            <a:r>
              <a:rPr lang="en-GB" baseline="-25000" dirty="0" smtClean="0"/>
              <a:t>S</a:t>
            </a:r>
            <a:r>
              <a:rPr lang="en-GB" dirty="0" smtClean="0"/>
              <a:t> the cross-section area of our spacecraft as seen from the Sun (A’</a:t>
            </a:r>
            <a:r>
              <a:rPr lang="en-GB" baseline="-25000" dirty="0" smtClean="0"/>
              <a:t>S</a:t>
            </a:r>
            <a:r>
              <a:rPr lang="en-GB" dirty="0" smtClean="0"/>
              <a:t> ≠ A</a:t>
            </a:r>
            <a:r>
              <a:rPr lang="en-GB" baseline="-25000" dirty="0" smtClean="0"/>
              <a:t>SC</a:t>
            </a:r>
            <a:r>
              <a:rPr lang="en-GB" dirty="0" smtClean="0"/>
              <a:t>!)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absorbtivity</a:t>
            </a:r>
            <a:r>
              <a:rPr lang="en-GB" dirty="0" smtClean="0"/>
              <a:t>, </a:t>
            </a:r>
            <a:r>
              <a:rPr lang="el-GR" dirty="0" smtClean="0"/>
              <a:t>α</a:t>
            </a:r>
            <a:r>
              <a:rPr lang="en-GB" dirty="0" smtClean="0"/>
              <a:t>, of our spacecraft for solar radiation (how efficient our spacecraft is at absorbing this energy)</a:t>
            </a:r>
          </a:p>
          <a:p>
            <a:pPr lvl="1"/>
            <a:r>
              <a:rPr lang="en-GB" b="1" dirty="0" smtClean="0"/>
              <a:t>Direct solar input = A’</a:t>
            </a:r>
            <a:r>
              <a:rPr lang="en-GB" b="1" baseline="-25000" dirty="0" smtClean="0"/>
              <a:t>S</a:t>
            </a:r>
            <a:r>
              <a:rPr lang="en-GB" b="1" dirty="0" smtClean="0"/>
              <a:t> </a:t>
            </a:r>
            <a:r>
              <a:rPr lang="el-GR" b="1" dirty="0" smtClean="0"/>
              <a:t>α</a:t>
            </a:r>
            <a:r>
              <a:rPr lang="en-GB" b="1" dirty="0" smtClean="0"/>
              <a:t> J</a:t>
            </a:r>
            <a:r>
              <a:rPr lang="en-GB" b="1" baseline="-25000" dirty="0" smtClean="0"/>
              <a:t>S</a:t>
            </a:r>
            <a:endParaRPr lang="en-GB" b="1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control:XIII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Reflected solar input. Need:</a:t>
            </a:r>
          </a:p>
          <a:p>
            <a:pPr lvl="1"/>
            <a:r>
              <a:rPr lang="en-GB" dirty="0" smtClean="0"/>
              <a:t>J</a:t>
            </a:r>
            <a:r>
              <a:rPr lang="en-GB" baseline="-25000" dirty="0" smtClean="0"/>
              <a:t>S</a:t>
            </a:r>
            <a:r>
              <a:rPr lang="en-GB" dirty="0" smtClean="0"/>
              <a:t> – the solar constant at our nearby body.</a:t>
            </a:r>
          </a:p>
          <a:p>
            <a:pPr lvl="1"/>
            <a:r>
              <a:rPr lang="en-GB" dirty="0" smtClean="0"/>
              <a:t>A’</a:t>
            </a:r>
            <a:r>
              <a:rPr lang="en-GB" baseline="-25000" dirty="0" smtClean="0"/>
              <a:t>P</a:t>
            </a:r>
            <a:r>
              <a:rPr lang="en-GB" dirty="0" smtClean="0"/>
              <a:t> the cross-sectional area of the spacecraft seen from the planet</a:t>
            </a:r>
          </a:p>
          <a:p>
            <a:pPr lvl="1"/>
            <a:r>
              <a:rPr lang="en-GB" dirty="0" err="1" smtClean="0"/>
              <a:t>Asorbtivity</a:t>
            </a:r>
            <a:r>
              <a:rPr lang="en-GB" dirty="0" smtClean="0"/>
              <a:t>, </a:t>
            </a:r>
            <a:r>
              <a:rPr lang="el-GR" dirty="0" smtClean="0"/>
              <a:t>α</a:t>
            </a:r>
            <a:r>
              <a:rPr lang="en-GB" dirty="0" smtClean="0"/>
              <a:t>, for spacecraft of solar radiation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 smtClean="0"/>
              <a:t>albedo</a:t>
            </a:r>
            <a:r>
              <a:rPr lang="en-GB" dirty="0" smtClean="0"/>
              <a:t> of the planet, and what fraction, a, of that </a:t>
            </a:r>
            <a:r>
              <a:rPr lang="en-GB" dirty="0" err="1" smtClean="0"/>
              <a:t>albedo</a:t>
            </a:r>
            <a:r>
              <a:rPr lang="en-GB" dirty="0" smtClean="0"/>
              <a:t> is being seen by the spacecraft (function of altitude, orbital position etc.)</a:t>
            </a:r>
          </a:p>
          <a:p>
            <a:pPr lvl="1"/>
            <a:r>
              <a:rPr lang="en-GB" dirty="0" smtClean="0"/>
              <a:t>Define: </a:t>
            </a:r>
            <a:r>
              <a:rPr lang="en-GB" dirty="0" err="1" smtClean="0"/>
              <a:t>J</a:t>
            </a:r>
            <a:r>
              <a:rPr lang="en-GB" baseline="-25000" dirty="0" err="1" smtClean="0"/>
              <a:t>a</a:t>
            </a:r>
            <a:r>
              <a:rPr lang="en-GB" dirty="0" smtClean="0"/>
              <a:t> = </a:t>
            </a:r>
            <a:r>
              <a:rPr lang="en-GB" dirty="0" err="1" smtClean="0"/>
              <a:t>albedo</a:t>
            </a:r>
            <a:r>
              <a:rPr lang="en-GB" dirty="0" smtClean="0"/>
              <a:t> of planet x J</a:t>
            </a:r>
            <a:r>
              <a:rPr lang="en-GB" baseline="-25000" dirty="0" smtClean="0"/>
              <a:t>S</a:t>
            </a:r>
            <a:r>
              <a:rPr lang="en-GB" dirty="0" smtClean="0"/>
              <a:t> x a</a:t>
            </a:r>
          </a:p>
          <a:p>
            <a:pPr lvl="1"/>
            <a:r>
              <a:rPr lang="en-GB" b="1" dirty="0" smtClean="0"/>
              <a:t>Reflected solar input = </a:t>
            </a:r>
            <a:r>
              <a:rPr lang="en-GB" b="1" dirty="0" err="1" smtClean="0"/>
              <a:t>A’</a:t>
            </a:r>
            <a:r>
              <a:rPr lang="en-GB" b="1" baseline="-25000" dirty="0" err="1" smtClean="0"/>
              <a:t>p</a:t>
            </a:r>
            <a:r>
              <a:rPr lang="en-GB" b="1" dirty="0" smtClean="0"/>
              <a:t> </a:t>
            </a:r>
            <a:r>
              <a:rPr lang="el-GR" b="1" dirty="0" smtClean="0"/>
              <a:t>α</a:t>
            </a:r>
            <a:r>
              <a:rPr lang="en-GB" b="1" dirty="0" smtClean="0"/>
              <a:t> </a:t>
            </a:r>
            <a:r>
              <a:rPr lang="en-GB" b="1" dirty="0" err="1" smtClean="0"/>
              <a:t>J</a:t>
            </a:r>
            <a:r>
              <a:rPr lang="en-GB" b="1" baseline="-25000" dirty="0" err="1" smtClean="0"/>
              <a:t>a</a:t>
            </a:r>
            <a:endParaRPr lang="en-GB" b="1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control:XIV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Heat radiated from Earth (nearby body) onto spacecraft. Need:</a:t>
            </a:r>
          </a:p>
          <a:p>
            <a:pPr lvl="1"/>
            <a:r>
              <a:rPr lang="en-GB" dirty="0" err="1" smtClean="0"/>
              <a:t>J</a:t>
            </a:r>
            <a:r>
              <a:rPr lang="en-GB" baseline="-25000" dirty="0" err="1" smtClean="0"/>
              <a:t>p</a:t>
            </a:r>
            <a:r>
              <a:rPr lang="en-GB" dirty="0" smtClean="0"/>
              <a:t> = planet’s own radiation intensity</a:t>
            </a:r>
          </a:p>
          <a:p>
            <a:pPr lvl="1"/>
            <a:r>
              <a:rPr lang="en-GB" dirty="0" smtClean="0"/>
              <a:t>F</a:t>
            </a:r>
            <a:r>
              <a:rPr lang="en-GB" baseline="-25000" dirty="0" smtClean="0"/>
              <a:t>12</a:t>
            </a:r>
            <a:r>
              <a:rPr lang="en-GB" dirty="0" smtClean="0"/>
              <a:t>, a viewing factor between the two bodies. Planet is not a point source at this distance.</a:t>
            </a:r>
          </a:p>
          <a:p>
            <a:pPr lvl="1"/>
            <a:r>
              <a:rPr lang="en-GB" dirty="0" smtClean="0"/>
              <a:t>A’</a:t>
            </a:r>
            <a:r>
              <a:rPr lang="en-GB" baseline="-25000" dirty="0" smtClean="0"/>
              <a:t>P</a:t>
            </a:r>
            <a:r>
              <a:rPr lang="en-GB" dirty="0" smtClean="0"/>
              <a:t> cross-sectional area of spacecraft seen from the planet.</a:t>
            </a:r>
          </a:p>
          <a:p>
            <a:pPr lvl="1"/>
            <a:r>
              <a:rPr lang="en-GB" dirty="0" smtClean="0"/>
              <a:t>Emissivity, </a:t>
            </a:r>
            <a:r>
              <a:rPr lang="el-GR" dirty="0" smtClean="0"/>
              <a:t>ε</a:t>
            </a:r>
            <a:r>
              <a:rPr lang="en-GB" dirty="0" smtClean="0"/>
              <a:t>, of </a:t>
            </a:r>
            <a:r>
              <a:rPr lang="en-GB" dirty="0" smtClean="0"/>
              <a:t>spacecraft</a:t>
            </a:r>
          </a:p>
          <a:p>
            <a:pPr lvl="1"/>
            <a:endParaRPr lang="en-GB" dirty="0" smtClean="0"/>
          </a:p>
          <a:p>
            <a:pPr lvl="1"/>
            <a:r>
              <a:rPr lang="en-GB" b="1" dirty="0" smtClean="0"/>
              <a:t>Heat radiated from Earth onto spacecraft= </a:t>
            </a:r>
            <a:r>
              <a:rPr lang="en-GB" b="1" dirty="0" smtClean="0"/>
              <a:t>A’</a:t>
            </a:r>
            <a:r>
              <a:rPr lang="en-GB" b="1" baseline="-25000" dirty="0" smtClean="0"/>
              <a:t>P</a:t>
            </a:r>
            <a:r>
              <a:rPr lang="en-GB" b="1" dirty="0" smtClean="0"/>
              <a:t> </a:t>
            </a:r>
            <a:r>
              <a:rPr lang="el-GR" b="1" dirty="0" smtClean="0"/>
              <a:t>ε</a:t>
            </a:r>
            <a:r>
              <a:rPr lang="en-GB" b="1" dirty="0" smtClean="0"/>
              <a:t> F</a:t>
            </a:r>
            <a:r>
              <a:rPr lang="en-GB" b="1" baseline="-25000" dirty="0" smtClean="0"/>
              <a:t>12</a:t>
            </a:r>
            <a:r>
              <a:rPr lang="en-GB" b="1" dirty="0" smtClean="0"/>
              <a:t> </a:t>
            </a:r>
            <a:r>
              <a:rPr lang="en-GB" b="1" dirty="0" smtClean="0"/>
              <a:t>J</a:t>
            </a:r>
            <a:r>
              <a:rPr lang="en-GB" b="1" baseline="-25000" dirty="0" smtClean="0"/>
              <a:t>P</a:t>
            </a:r>
          </a:p>
          <a:p>
            <a:pPr lvl="1"/>
            <a:endParaRPr lang="en-GB" b="1" baseline="-25000" dirty="0" smtClean="0"/>
          </a:p>
          <a:p>
            <a:pPr lvl="1"/>
            <a:r>
              <a:rPr lang="en-GB" dirty="0" smtClean="0"/>
              <a:t>Q: Why </a:t>
            </a:r>
            <a:r>
              <a:rPr lang="el-GR" dirty="0" smtClean="0"/>
              <a:t>ε</a:t>
            </a:r>
            <a:r>
              <a:rPr lang="en-GB" dirty="0" smtClean="0"/>
              <a:t> and not </a:t>
            </a:r>
            <a:r>
              <a:rPr lang="el-GR" dirty="0" smtClean="0"/>
              <a:t>α</a:t>
            </a:r>
            <a:r>
              <a:rPr lang="en-GB" dirty="0" smtClean="0"/>
              <a:t>? </a:t>
            </a:r>
            <a:r>
              <a:rPr lang="el-GR" dirty="0" smtClean="0"/>
              <a:t>α</a:t>
            </a:r>
            <a:r>
              <a:rPr lang="en-GB" dirty="0" smtClean="0"/>
              <a:t> is wavelength (i.e., temperature) dependent. Planet is cooler than Sun and at low temperature </a:t>
            </a:r>
            <a:r>
              <a:rPr lang="el-GR" dirty="0" smtClean="0"/>
              <a:t>α</a:t>
            </a:r>
            <a:r>
              <a:rPr lang="en-GB" dirty="0" smtClean="0"/>
              <a:t> = </a:t>
            </a:r>
            <a:r>
              <a:rPr lang="el-GR" dirty="0" smtClean="0"/>
              <a:t>ε</a:t>
            </a:r>
            <a:r>
              <a:rPr lang="en-GB" dirty="0" smtClean="0"/>
              <a:t>)</a:t>
            </a:r>
          </a:p>
          <a:p>
            <a:r>
              <a:rPr lang="en-GB" dirty="0" smtClean="0"/>
              <a:t>Spacecraft internally generated heat = Q </a:t>
            </a:r>
          </a:p>
          <a:p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control:XV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So, putting it all together...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Divide by A</a:t>
            </a:r>
            <a:r>
              <a:rPr lang="en-GB" baseline="-25000" dirty="0" smtClean="0"/>
              <a:t>SC</a:t>
            </a:r>
            <a:r>
              <a:rPr lang="el-GR" dirty="0" smtClean="0"/>
              <a:t>ε</a:t>
            </a:r>
            <a:r>
              <a:rPr lang="en-GB" dirty="0" smtClean="0"/>
              <a:t> (and tidy) to get: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Therefore </a:t>
            </a:r>
            <a:r>
              <a:rPr lang="el-GR" dirty="0" smtClean="0"/>
              <a:t>α</a:t>
            </a:r>
            <a:r>
              <a:rPr lang="en-GB" dirty="0" smtClean="0"/>
              <a:t>/</a:t>
            </a:r>
            <a:r>
              <a:rPr lang="el-GR" dirty="0" smtClean="0"/>
              <a:t>ε</a:t>
            </a:r>
            <a:r>
              <a:rPr lang="en-GB" dirty="0" smtClean="0"/>
              <a:t> term is clearly important.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control:XVI</a:t>
            </a:r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59632" y="2204864"/>
          <a:ext cx="5875853" cy="576064"/>
        </p:xfrm>
        <a:graphic>
          <a:graphicData uri="http://schemas.openxmlformats.org/presentationml/2006/ole">
            <p:oleObj spid="_x0000_s5122" name="Equation" r:id="rId3" imgW="2590560" imgH="253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15616" y="3501008"/>
          <a:ext cx="6022143" cy="1008112"/>
        </p:xfrm>
        <a:graphic>
          <a:graphicData uri="http://schemas.openxmlformats.org/presentationml/2006/ole">
            <p:oleObj spid="_x0000_s5123" name="Equation" r:id="rId4" imgW="288288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Of the other terms, J</a:t>
            </a:r>
            <a:r>
              <a:rPr lang="en-GB" baseline="-25000" dirty="0" smtClean="0"/>
              <a:t>S</a:t>
            </a:r>
            <a:r>
              <a:rPr lang="en-GB" dirty="0" smtClean="0"/>
              <a:t>, </a:t>
            </a:r>
            <a:r>
              <a:rPr lang="en-GB" dirty="0" err="1" smtClean="0"/>
              <a:t>J</a:t>
            </a:r>
            <a:r>
              <a:rPr lang="en-GB" baseline="-25000" dirty="0" err="1" smtClean="0"/>
              <a:t>a</a:t>
            </a:r>
            <a:r>
              <a:rPr lang="en-GB" dirty="0" smtClean="0"/>
              <a:t>, J</a:t>
            </a:r>
            <a:r>
              <a:rPr lang="en-GB" baseline="-25000" dirty="0" smtClean="0"/>
              <a:t>P</a:t>
            </a:r>
            <a:r>
              <a:rPr lang="en-GB" dirty="0" smtClean="0"/>
              <a:t> and Q are critical in determining spacecraft temperature.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Q: How can we control T? (for a given spacecraft).</a:t>
            </a:r>
          </a:p>
          <a:p>
            <a:pPr lvl="1"/>
            <a:r>
              <a:rPr lang="en-GB" dirty="0" smtClean="0"/>
              <a:t>In a fixed orbit J</a:t>
            </a:r>
            <a:r>
              <a:rPr lang="en-GB" baseline="-25000" dirty="0" smtClean="0"/>
              <a:t>S</a:t>
            </a:r>
            <a:r>
              <a:rPr lang="en-GB" dirty="0" smtClean="0"/>
              <a:t>, </a:t>
            </a:r>
            <a:r>
              <a:rPr lang="en-GB" dirty="0" err="1" smtClean="0"/>
              <a:t>J</a:t>
            </a:r>
            <a:r>
              <a:rPr lang="en-GB" baseline="-25000" dirty="0" err="1" smtClean="0"/>
              <a:t>a</a:t>
            </a:r>
            <a:r>
              <a:rPr lang="en-GB" dirty="0" smtClean="0"/>
              <a:t>, J</a:t>
            </a:r>
            <a:r>
              <a:rPr lang="en-GB" baseline="-25000" dirty="0" smtClean="0"/>
              <a:t>P</a:t>
            </a:r>
            <a:r>
              <a:rPr lang="en-GB" dirty="0" smtClean="0"/>
              <a:t> are all fixed.</a:t>
            </a:r>
          </a:p>
          <a:p>
            <a:pPr lvl="1"/>
            <a:r>
              <a:rPr lang="en-GB" dirty="0" smtClean="0"/>
              <a:t>Could control Q</a:t>
            </a:r>
          </a:p>
          <a:p>
            <a:pPr lvl="1"/>
            <a:r>
              <a:rPr lang="en-GB" dirty="0" smtClean="0"/>
              <a:t>Could control </a:t>
            </a:r>
            <a:r>
              <a:rPr lang="el-GR" dirty="0" smtClean="0"/>
              <a:t>α</a:t>
            </a:r>
            <a:r>
              <a:rPr lang="en-GB" dirty="0" smtClean="0"/>
              <a:t>/</a:t>
            </a:r>
            <a:r>
              <a:rPr lang="el-GR" dirty="0" smtClean="0"/>
              <a:t>ε</a:t>
            </a:r>
            <a:r>
              <a:rPr lang="en-GB" dirty="0" smtClean="0"/>
              <a:t> (simply paint it!)</a:t>
            </a:r>
          </a:p>
          <a:p>
            <a:r>
              <a:rPr lang="en-GB" dirty="0" smtClean="0"/>
              <a:t>So select </a:t>
            </a:r>
            <a:r>
              <a:rPr lang="el-GR" dirty="0" smtClean="0"/>
              <a:t>α</a:t>
            </a:r>
            <a:r>
              <a:rPr lang="en-GB" dirty="0" smtClean="0"/>
              <a:t>/</a:t>
            </a:r>
            <a:r>
              <a:rPr lang="el-GR" dirty="0" smtClean="0"/>
              <a:t>ε</a:t>
            </a:r>
            <a:r>
              <a:rPr lang="en-GB" dirty="0" smtClean="0"/>
              <a:t> when making spacecraft. Table on next slide gives some values of </a:t>
            </a:r>
            <a:r>
              <a:rPr lang="el-GR" dirty="0" smtClean="0"/>
              <a:t>α</a:t>
            </a:r>
            <a:r>
              <a:rPr lang="en-GB" dirty="0" smtClean="0"/>
              <a:t>/</a:t>
            </a:r>
            <a:r>
              <a:rPr lang="el-GR" dirty="0" smtClean="0"/>
              <a:t>ε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control:XVII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051" y="1481138"/>
            <a:ext cx="581589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control:XVIII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b="1" dirty="0" smtClean="0"/>
              <a:t>Introduction [See F&amp;S, Chapter 11]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We will look at how a spacecraft gets heated</a:t>
            </a:r>
          </a:p>
          <a:p>
            <a:endParaRPr lang="en-GB" dirty="0" smtClean="0"/>
          </a:p>
          <a:p>
            <a:r>
              <a:rPr lang="en-GB" dirty="0" smtClean="0"/>
              <a:t>How it might dissipate/generate heat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The reasons why you want a temperature stable environment within the spacecraft.</a:t>
            </a:r>
          </a:p>
          <a:p>
            <a:endParaRPr lang="en-GB" dirty="0" smtClean="0"/>
          </a:p>
          <a:p>
            <a:r>
              <a:rPr lang="en-GB" dirty="0" smtClean="0"/>
              <a:t>Understanding the thermal balance is CRITICAL to stable operation of a spacecraft.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control: I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4252" y="1481138"/>
            <a:ext cx="5152948" cy="482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control:XIX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9142" y="1481138"/>
            <a:ext cx="664571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control:XX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Comment: </a:t>
            </a:r>
            <a:r>
              <a:rPr lang="en-GB" dirty="0" smtClean="0"/>
              <a:t>All this assumes a uniform spherical spacecraft with passive heat control.</a:t>
            </a:r>
          </a:p>
          <a:p>
            <a:pPr>
              <a:buNone/>
            </a:pPr>
            <a:r>
              <a:rPr lang="en-GB" dirty="0" smtClean="0"/>
              <a:t> </a:t>
            </a:r>
            <a:endParaRPr lang="en-GB" b="1" dirty="0" smtClean="0"/>
          </a:p>
          <a:p>
            <a:r>
              <a:rPr lang="en-GB" dirty="0" smtClean="0"/>
              <a:t>Some components need different temperature ranges (are more sensitive to temperature) so active cooling via refrigeration, radiators probably required for real-life applications.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control:XXI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Object in space (planets/satellites) have a temperature. Q: Why?</a:t>
            </a:r>
          </a:p>
          <a:p>
            <a:r>
              <a:rPr lang="en-GB" dirty="0" smtClean="0"/>
              <a:t>Sources of heat:</a:t>
            </a:r>
          </a:p>
          <a:p>
            <a:pPr lvl="1"/>
            <a:r>
              <a:rPr lang="en-GB" dirty="0" smtClean="0"/>
              <a:t>Sun</a:t>
            </a:r>
          </a:p>
          <a:p>
            <a:pPr lvl="1"/>
            <a:r>
              <a:rPr lang="en-GB" dirty="0" smtClean="0"/>
              <a:t>Nearby objects – both radiate and reflect heat onto our object of interest.</a:t>
            </a:r>
          </a:p>
          <a:p>
            <a:pPr lvl="1"/>
            <a:r>
              <a:rPr lang="en-GB" dirty="0" smtClean="0"/>
              <a:t>Internal heating – planetary core, radioactive decay, batteries, etc.</a:t>
            </a:r>
          </a:p>
          <a:p>
            <a:r>
              <a:rPr lang="en-GB" dirty="0" smtClean="0"/>
              <a:t>Heat loss via radiation only (heat can be conducted within the object, but can only escape via radiation).</a:t>
            </a:r>
          </a:p>
          <a:p>
            <a:endParaRPr lang="en-GB" dirty="0" smtClean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control: II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279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dirty="0" smtClean="0"/>
              <a:t>To calculate the heat input/output into our object (lets call it a Spacecraft) need to construct a ‘balance </a:t>
            </a:r>
            <a:r>
              <a:rPr lang="en-GB" sz="2400" dirty="0" err="1" smtClean="0"/>
              <a:t>equilbrium</a:t>
            </a:r>
            <a:r>
              <a:rPr lang="en-GB" sz="2400" dirty="0" smtClean="0"/>
              <a:t> equation’.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First: what are the main sources of heat?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For the inner solar system this will be the Sun, but the heat energy received by our Spacecraft depends on:</a:t>
            </a:r>
          </a:p>
          <a:p>
            <a:pPr lvl="1"/>
            <a:r>
              <a:rPr lang="en-GB" sz="2400" dirty="0" smtClean="0"/>
              <a:t>Distance from Sun</a:t>
            </a:r>
          </a:p>
          <a:p>
            <a:pPr lvl="1"/>
            <a:r>
              <a:rPr lang="en-GB" sz="2400" dirty="0" smtClean="0"/>
              <a:t>The cross-sectional area of the Spacecraft perpendicular to the Sun’s direction </a:t>
            </a:r>
          </a:p>
          <a:p>
            <a:pPr>
              <a:buNone/>
            </a:pPr>
            <a:endParaRPr lang="en-GB" sz="2400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control: III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1 AU solar constant is 1378 Watts m</a:t>
            </a:r>
            <a:r>
              <a:rPr lang="en-GB" baseline="30000" dirty="0" smtClean="0"/>
              <a:t>-2</a:t>
            </a:r>
            <a:r>
              <a:rPr lang="en-GB" dirty="0" smtClean="0"/>
              <a:t> (generally accepted standard value).</a:t>
            </a:r>
          </a:p>
          <a:p>
            <a:r>
              <a:rPr lang="en-GB" dirty="0" smtClean="0"/>
              <a:t>Varies with 1/(distance from sun)</a:t>
            </a:r>
            <a:r>
              <a:rPr lang="en-GB" baseline="30000" dirty="0" smtClean="0"/>
              <a:t>2</a:t>
            </a:r>
          </a:p>
          <a:p>
            <a:r>
              <a:rPr lang="en-GB" dirty="0" smtClean="0"/>
              <a:t>Consider the Sun as a point source, so just need distance, r.</a:t>
            </a:r>
          </a:p>
          <a:p>
            <a:r>
              <a:rPr lang="en-GB" dirty="0" smtClean="0"/>
              <a:t>Cross-sectional area we know for our Spacecraft (or any given object).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control: IV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radiation incident on our Spacecraft can be absorbed, reflected and reradiated into space.</a:t>
            </a:r>
          </a:p>
          <a:p>
            <a:r>
              <a:rPr lang="en-GB" dirty="0" smtClean="0"/>
              <a:t>So, a body orbiting the Earth undergoes:</a:t>
            </a:r>
          </a:p>
          <a:p>
            <a:r>
              <a:rPr lang="en-GB" dirty="0" smtClean="0"/>
              <a:t>Heat input:</a:t>
            </a:r>
          </a:p>
          <a:p>
            <a:pPr lvl="1"/>
            <a:r>
              <a:rPr lang="en-GB" dirty="0" smtClean="0"/>
              <a:t>Direct heat from Sun</a:t>
            </a:r>
          </a:p>
          <a:p>
            <a:pPr lvl="1"/>
            <a:r>
              <a:rPr lang="en-GB" dirty="0" smtClean="0"/>
              <a:t>Heat from Sun reflected from nearby bodies (dominated by the Earth in Earth orbit).</a:t>
            </a:r>
          </a:p>
          <a:p>
            <a:pPr lvl="1"/>
            <a:r>
              <a:rPr lang="en-GB" dirty="0" smtClean="0"/>
              <a:t>Heat radiated from nearby bodies (again, dominated by the Earth)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control:V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Heat output</a:t>
            </a:r>
          </a:p>
          <a:p>
            <a:pPr lvl="1"/>
            <a:r>
              <a:rPr lang="en-GB" dirty="0" smtClean="0"/>
              <a:t>Solar energy reflected from body</a:t>
            </a:r>
          </a:p>
          <a:p>
            <a:pPr lvl="1"/>
            <a:r>
              <a:rPr lang="en-GB" dirty="0" smtClean="0"/>
              <a:t>Other incident energy from other sources is reflected</a:t>
            </a:r>
          </a:p>
          <a:p>
            <a:pPr lvl="1"/>
            <a:r>
              <a:rPr lang="en-GB" dirty="0" smtClean="0"/>
              <a:t>Heat due to its own temperature is radiated (any body above 0K radiates)</a:t>
            </a:r>
          </a:p>
          <a:p>
            <a:pPr lvl="1">
              <a:buNone/>
            </a:pPr>
            <a:endParaRPr lang="en-GB" dirty="0" smtClean="0"/>
          </a:p>
          <a:p>
            <a:r>
              <a:rPr lang="en-GB" dirty="0" smtClean="0"/>
              <a:t>Internal sources</a:t>
            </a:r>
          </a:p>
          <a:p>
            <a:pPr lvl="1"/>
            <a:r>
              <a:rPr lang="en-GB" dirty="0" smtClean="0"/>
              <a:t>Any internal power generation (power in electronics, heaters, motors etc.).</a:t>
            </a:r>
          </a:p>
          <a:p>
            <a:pPr lvl="1"/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control:VI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ideas</a:t>
            </a:r>
          </a:p>
          <a:p>
            <a:pPr lvl="1"/>
            <a:r>
              <a:rPr lang="en-GB" b="1" dirty="0" err="1" smtClean="0"/>
              <a:t>Albedo</a:t>
            </a:r>
            <a:r>
              <a:rPr lang="en-GB" dirty="0" smtClean="0"/>
              <a:t> – fraction of incident energy that is reflected</a:t>
            </a:r>
          </a:p>
          <a:p>
            <a:pPr lvl="1"/>
            <a:endParaRPr lang="en-GB" dirty="0" smtClean="0"/>
          </a:p>
          <a:p>
            <a:pPr lvl="1"/>
            <a:r>
              <a:rPr lang="en-GB" b="1" dirty="0" err="1" smtClean="0"/>
              <a:t>Absorptance</a:t>
            </a:r>
            <a:r>
              <a:rPr lang="en-GB" b="1" dirty="0" smtClean="0"/>
              <a:t> </a:t>
            </a:r>
            <a:r>
              <a:rPr lang="en-GB" dirty="0" smtClean="0"/>
              <a:t>– fraction of energy </a:t>
            </a:r>
            <a:r>
              <a:rPr lang="en-GB" dirty="0" smtClean="0"/>
              <a:t>absorbed divided by incident </a:t>
            </a:r>
            <a:r>
              <a:rPr lang="en-GB" dirty="0" smtClean="0"/>
              <a:t>energy</a:t>
            </a:r>
          </a:p>
          <a:p>
            <a:pPr lvl="1"/>
            <a:endParaRPr lang="en-GB" dirty="0" smtClean="0"/>
          </a:p>
          <a:p>
            <a:pPr lvl="1"/>
            <a:r>
              <a:rPr lang="en-GB" b="1" dirty="0" smtClean="0"/>
              <a:t>Emissivity (</a:t>
            </a:r>
            <a:r>
              <a:rPr lang="en-GB" b="1" dirty="0" err="1" smtClean="0"/>
              <a:t>emittance</a:t>
            </a:r>
            <a:r>
              <a:rPr lang="en-GB" b="1" dirty="0" smtClean="0"/>
              <a:t>) </a:t>
            </a:r>
            <a:r>
              <a:rPr lang="en-GB" dirty="0" smtClean="0"/>
              <a:t>– a blackbody at temperature T radiates a predictable amount of heat. A real body emits less (no such thing as a perfect blackbody).</a:t>
            </a:r>
          </a:p>
          <a:p>
            <a:pPr lvl="1">
              <a:buNone/>
            </a:pPr>
            <a:r>
              <a:rPr lang="en-GB" dirty="0" smtClean="0"/>
              <a:t>   Emissivity, </a:t>
            </a:r>
            <a:r>
              <a:rPr lang="el-GR" dirty="0" smtClean="0"/>
              <a:t>ε</a:t>
            </a:r>
            <a:r>
              <a:rPr lang="en-GB" dirty="0" smtClean="0"/>
              <a:t>, = real emission/blackbody emission</a:t>
            </a:r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control:VII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dirty="0" smtClean="0"/>
              <a:t>Need to consider operational temperature ranges of spacecraft components. Components outside these ranges can fail (generally bad).</a:t>
            </a:r>
          </a:p>
          <a:p>
            <a:endParaRPr lang="en-GB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Spacecraft thermal balance and </a:t>
            </a:r>
            <a:r>
              <a:rPr lang="en-GB" dirty="0" err="1" smtClean="0"/>
              <a:t>control:VIII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15616" y="2924944"/>
          <a:ext cx="681608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242359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Electronic equipment (operating)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-10 to +40° 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Microprocessors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-5 to +40° 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Solid</a:t>
                      </a:r>
                      <a:r>
                        <a:rPr lang="en-GB" baseline="0" dirty="0" smtClean="0"/>
                        <a:t> state diodes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-60 to +95° 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Batteries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-5 to +35° 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Solar cells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-60 to +55° 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Fuel (e.g. hydrazine)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+9 to +40° 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infra-red detectors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-200 to -80° 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Bearing mechanisms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-45 to +65° C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Structures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-45 to +65° 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1182</Words>
  <Application>Microsoft Office PowerPoint</Application>
  <PresentationFormat>On-screen Show (4:3)</PresentationFormat>
  <Paragraphs>151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Concourse</vt:lpstr>
      <vt:lpstr>Equation</vt:lpstr>
      <vt:lpstr>PH 508: Spacecraft systems</vt:lpstr>
      <vt:lpstr>Spacecraft thermal balance and control: I</vt:lpstr>
      <vt:lpstr>Spacecraft thermal balance and control: II</vt:lpstr>
      <vt:lpstr>Spacecraft thermal balance and control: III</vt:lpstr>
      <vt:lpstr>Spacecraft thermal balance and control: IV</vt:lpstr>
      <vt:lpstr>Spacecraft thermal balance and control:V</vt:lpstr>
      <vt:lpstr>Spacecraft thermal balance and control:VI</vt:lpstr>
      <vt:lpstr>Spacecraft thermal balance and control:VII</vt:lpstr>
      <vt:lpstr>Spacecraft thermal balance and control:VIII</vt:lpstr>
      <vt:lpstr>Spacecraft thermal balance and control:IX</vt:lpstr>
      <vt:lpstr>Spacecraft thermal balance and control:X</vt:lpstr>
      <vt:lpstr>Spacecraft thermal balance and control:XI</vt:lpstr>
      <vt:lpstr>Spacecraft thermal balance and control:XII</vt:lpstr>
      <vt:lpstr>Spacecraft thermal balance and control:XIII</vt:lpstr>
      <vt:lpstr>Spacecraft thermal balance and control:XIV</vt:lpstr>
      <vt:lpstr>Spacecraft thermal balance and control:XV</vt:lpstr>
      <vt:lpstr>Spacecraft thermal balance and control:XVI</vt:lpstr>
      <vt:lpstr>Spacecraft thermal balance and control:XVII</vt:lpstr>
      <vt:lpstr>Spacecraft thermal balance and control:XVIII</vt:lpstr>
      <vt:lpstr>Spacecraft thermal balance and control:XIX</vt:lpstr>
      <vt:lpstr>Spacecraft thermal balance and control:XX</vt:lpstr>
      <vt:lpstr>Spacecraft thermal balance and control:XXI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Spacecraft systems</dc:title>
  <dc:creator> </dc:creator>
  <cp:lastModifiedBy>M Price</cp:lastModifiedBy>
  <cp:revision>31</cp:revision>
  <dcterms:created xsi:type="dcterms:W3CDTF">2011-01-12T17:47:48Z</dcterms:created>
  <dcterms:modified xsi:type="dcterms:W3CDTF">2011-02-01T12:14:36Z</dcterms:modified>
</cp:coreProperties>
</file>